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2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15-Sep-17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15-Sep-17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Autofit/>
          </a:bodyPr>
          <a:lstStyle/>
          <a:p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WP2.5 Harmonization of teaching environment with EU best practices and purchasing of laboratory equipment and literature </a:t>
            </a:r>
            <a:endParaRPr lang="bs-Latn-BA" sz="23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Second Project Management Committee meeting/ 20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2017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03300"/>
            <a:ext cx="8458200" cy="749300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Equipment</a:t>
            </a:r>
            <a:r>
              <a:rPr lang="sr-Latn-RS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only for WB HEIs</a:t>
            </a:r>
            <a:r>
              <a:rPr lang="nl-BE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 </a:t>
            </a:r>
            <a:r>
              <a:rPr lang="nl-BE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For the purposes of any financial evaluation and/or audit, beneficiaries will have to be able to justify / prove the following elements:</a:t>
            </a:r>
            <a:endParaRPr lang="sr-Latn-R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The declared costs are identifiable and verifiable, in </a:t>
            </a:r>
            <a:r>
              <a:rPr lang="en-US" sz="1600" b="1" u="sng" dirty="0" smtClean="0">
                <a:latin typeface="Book Antiqua" pitchFamily="18" charset="0"/>
                <a:cs typeface="Times New Roman" pitchFamily="18" charset="0"/>
              </a:rPr>
              <a:t>particular being recorded</a:t>
            </a: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in the accounting system of the Beneficiary.</a:t>
            </a:r>
            <a:endParaRPr lang="sr-Latn-R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The equipment is </a:t>
            </a:r>
            <a:r>
              <a:rPr lang="en-US" sz="1600" b="1" u="sng" dirty="0" smtClean="0">
                <a:latin typeface="Book Antiqua" pitchFamily="18" charset="0"/>
                <a:cs typeface="Times New Roman" pitchFamily="18" charset="0"/>
              </a:rPr>
              <a:t>properly registered</a:t>
            </a:r>
            <a:r>
              <a:rPr lang="en-US" sz="1600" u="sng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in the inventory of the institution concerned. </a:t>
            </a:r>
            <a:r>
              <a:rPr lang="sr-Latn-CS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NOTICE: </a:t>
            </a:r>
            <a:r>
              <a:rPr lang="en-US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All equipment must be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Labelled with E+ stickers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sr-Latn-C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The following should be retained with the project accounts: </a:t>
            </a: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Invoice(s)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for all purchased equipment (please note that order </a:t>
            </a:r>
            <a:r>
              <a:rPr lang="en-US" sz="1600" b="1" dirty="0" smtClean="0">
                <a:latin typeface="Book Antiqua" pitchFamily="18" charset="0"/>
                <a:cs typeface="Times New Roman" pitchFamily="18" charset="0"/>
              </a:rPr>
              <a:t>forms, pro-forma invoices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, quotations or estimates are not considered as proof of expenditure).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b="1" kern="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1600" b="1" kern="0" smtClean="0">
                <a:latin typeface="Book Antiqua" pitchFamily="18" charset="0"/>
                <a:cs typeface="Times New Roman" pitchFamily="18" charset="0"/>
              </a:rPr>
              <a:t>VAT exemption statement</a:t>
            </a:r>
            <a:r>
              <a:rPr lang="en-US" sz="1600" b="1" kern="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1600" smtClean="0">
                <a:latin typeface="Book Antiqua" pitchFamily="18" charset="0"/>
                <a:cs typeface="Times New Roman" pitchFamily="18" charset="0"/>
              </a:rPr>
              <a:t>Documentation on the </a:t>
            </a:r>
            <a:r>
              <a:rPr lang="x-none" sz="1600" b="1" smtClean="0">
                <a:latin typeface="Book Antiqua" pitchFamily="18" charset="0"/>
                <a:cs typeface="Times New Roman" pitchFamily="18" charset="0"/>
              </a:rPr>
              <a:t>tendering procedure </a:t>
            </a:r>
            <a:r>
              <a:rPr lang="x-none" sz="1600" smtClean="0">
                <a:latin typeface="Book Antiqua" pitchFamily="18" charset="0"/>
                <a:cs typeface="Times New Roman" pitchFamily="18" charset="0"/>
              </a:rPr>
              <a:t>and three quotations (for more than 25000 Euros)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sr-Latn-RS" sz="1600" b="1" u="sng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sr-Latn-R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x-none" sz="1600" smtClean="0">
                <a:latin typeface="Book Antiqua" pitchFamily="18" charset="0"/>
                <a:cs typeface="Times New Roman" pitchFamily="18" charset="0"/>
              </a:rPr>
              <a:t>Proof of payment (bank statement)</a:t>
            </a:r>
            <a:r>
              <a:rPr lang="en-US" sz="1600" dirty="0" smtClean="0">
                <a:latin typeface="Book Antiqua" pitchFamily="18" charset="0"/>
                <a:cs typeface="Times New Roman" pitchFamily="18" charset="0"/>
              </a:rPr>
              <a:t> </a:t>
            </a:r>
            <a:r>
              <a:rPr lang="en-GB" sz="1600" b="1" u="sng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Certified copy</a:t>
            </a:r>
            <a:endParaRPr lang="en-US" sz="1600" dirty="0" smtClean="0">
              <a:latin typeface="Book Antiqua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bs-Latn-BA" sz="26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Autofit/>
          </a:bodyPr>
          <a:lstStyle/>
          <a:p>
            <a:r>
              <a:rPr lang="bs-Latn-BA" sz="40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Financial report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2" name="Picture 11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57201" y="1752600"/>
          <a:ext cx="8381998" cy="4205840"/>
        </p:xfrm>
        <a:graphic>
          <a:graphicData uri="http://schemas.openxmlformats.org/drawingml/2006/table">
            <a:tbl>
              <a:tblPr/>
              <a:tblGrid>
                <a:gridCol w="697083"/>
                <a:gridCol w="4063485"/>
                <a:gridCol w="1037123"/>
                <a:gridCol w="1445172"/>
                <a:gridCol w="1139135"/>
              </a:tblGrid>
              <a:tr h="35277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Code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Partner name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Acronym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Equipment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Spent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388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Nis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71,200.00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409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P4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Academy of Criminalistics and Police Studies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KPA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34,700.00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35,333.57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P5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Pristina in Kosovska Mitrovica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UPKM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33,800.00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33,044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P6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Sarajevo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UNSA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33,800.00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P7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 Banja Luka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UBL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28,800.00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1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P8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Technical College of Applied Sciences Urosevac with temporary seat in Leposavic 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TCASU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24,700.00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24,026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5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0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P11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University of Defence in Belgrade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UNID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37,800.00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32,154.82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779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264,800.00</a:t>
                      </a: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1</a:t>
                      </a:r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76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</a:t>
                      </a:r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969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.</a:t>
                      </a:r>
                      <a:r>
                        <a:rPr lang="sr-Latn-RS" sz="1800" b="1" i="0" u="none" strike="noStrike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44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</a:txBody>
                  <a:tcPr marL="9274" marR="9274" marT="9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</a:tr>
            </a:tbl>
          </a:graphicData>
        </a:graphic>
      </p:graphicFrame>
      <p:sp>
        <p:nvSpPr>
          <p:cNvPr id="13" name="Title 1"/>
          <p:cNvSpPr txBox="1">
            <a:spLocks/>
          </p:cNvSpPr>
          <p:nvPr/>
        </p:nvSpPr>
        <p:spPr>
          <a:xfrm>
            <a:off x="228600" y="6019800"/>
            <a:ext cx="82296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s-Latn-BA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9182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Total: </a:t>
            </a:r>
            <a:r>
              <a:rPr kumimoji="0" lang="bs-Latn-BA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66.83 </a:t>
            </a:r>
            <a:r>
              <a:rPr kumimoji="0" lang="bs-Latn-BA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%</a:t>
            </a:r>
            <a:r>
              <a:rPr kumimoji="0" lang="bs-Latn-BA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19182"/>
                </a:solidFill>
                <a:effectLst/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To do list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UBL and UNSA should launch tendering call </a:t>
            </a:r>
            <a:r>
              <a:rPr lang="sr-Latn-RS" sz="2400" kern="0" dirty="0" smtClean="0">
                <a:latin typeface="Book Antiqua" pitchFamily="18" charset="0"/>
                <a:cs typeface="Times New Roman" pitchFamily="18" charset="0"/>
              </a:rPr>
              <a:t>- September 2017</a:t>
            </a:r>
          </a:p>
          <a:p>
            <a:pPr eaLnBrk="0" hangingPunct="0">
              <a:buFontTx/>
              <a:buChar char="•"/>
              <a:defRPr/>
            </a:pPr>
            <a:endParaRPr lang="sr-Latn-R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UNID should provide documentation for literature</a:t>
            </a:r>
          </a:p>
          <a:p>
            <a:pPr algn="just" eaLnBrk="0" hangingPunct="0">
              <a:buFontTx/>
              <a:buChar char="•"/>
              <a:defRPr/>
            </a:pP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All equipment must be </a:t>
            </a:r>
            <a:r>
              <a:rPr lang="en-GB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Labelled with E+ stickers</a:t>
            </a: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All equipment </a:t>
            </a: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should be recorded and </a:t>
            </a:r>
            <a:r>
              <a:rPr lang="en-U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properly registered in the inventory of the institution</a:t>
            </a: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sr-Latn-R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Financial documentation (two </a:t>
            </a:r>
            <a:r>
              <a:rPr lang="sr-Latn-RS" sz="2400" kern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certified copies) </a:t>
            </a: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should be sent to the Project Coordinator on time</a:t>
            </a: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x-none" sz="2400" kern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393</Words>
  <Application>Microsoft Office PowerPoint</Application>
  <PresentationFormat>On-screen Show (4:3)</PresentationFormat>
  <Paragraphs>82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Development of master curricula for natural disasters risk management in Western Balkan countries</vt:lpstr>
      <vt:lpstr>Equipment only for WB HEIs  </vt:lpstr>
      <vt:lpstr>Financial report</vt:lpstr>
      <vt:lpstr>To do list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49</cp:revision>
  <dcterms:created xsi:type="dcterms:W3CDTF">2006-08-16T00:00:00Z</dcterms:created>
  <dcterms:modified xsi:type="dcterms:W3CDTF">2017-09-15T21:26:53Z</dcterms:modified>
</cp:coreProperties>
</file>